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300" r:id="rId5"/>
    <p:sldId id="299" r:id="rId6"/>
    <p:sldId id="260" r:id="rId7"/>
    <p:sldId id="261" r:id="rId8"/>
    <p:sldId id="297" r:id="rId9"/>
    <p:sldId id="301" r:id="rId10"/>
    <p:sldId id="298" r:id="rId11"/>
    <p:sldId id="262" r:id="rId12"/>
    <p:sldId id="293" r:id="rId13"/>
    <p:sldId id="294" r:id="rId14"/>
    <p:sldId id="296" r:id="rId15"/>
    <p:sldId id="295" r:id="rId16"/>
  </p:sldIdLst>
  <p:sldSz cx="9144000" cy="6858000" type="screen4x3"/>
  <p:notesSz cx="6858000" cy="9144000"/>
  <p:embeddedFontLst>
    <p:embeddedFont>
      <p:font typeface="Helvetica Neue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89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iNwpqtxnbRP3Y+E+vmBoZ26d+t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914" y="102"/>
      </p:cViewPr>
      <p:guideLst>
        <p:guide orient="horz" pos="1389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C8F2F44E-1172-378C-05E4-08E1F29E8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:notes">
            <a:extLst>
              <a:ext uri="{FF2B5EF4-FFF2-40B4-BE49-F238E27FC236}">
                <a16:creationId xmlns:a16="http://schemas.microsoft.com/office/drawing/2014/main" id="{377B8F67-2537-A5FA-AEA8-3ACC542AFD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:notes">
            <a:extLst>
              <a:ext uri="{FF2B5EF4-FFF2-40B4-BE49-F238E27FC236}">
                <a16:creationId xmlns:a16="http://schemas.microsoft.com/office/drawing/2014/main" id="{0907934C-758C-DA07-ABB9-961E5FDE31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9" name="Google Shape;119;p25:notes">
            <a:extLst>
              <a:ext uri="{FF2B5EF4-FFF2-40B4-BE49-F238E27FC236}">
                <a16:creationId xmlns:a16="http://schemas.microsoft.com/office/drawing/2014/main" id="{2CBD1FA3-D768-BE46-0F9C-5D78FE5C62CA}"/>
              </a:ext>
            </a:extLst>
          </p:cNvPr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5:notes">
            <a:extLst>
              <a:ext uri="{FF2B5EF4-FFF2-40B4-BE49-F238E27FC236}">
                <a16:creationId xmlns:a16="http://schemas.microsoft.com/office/drawing/2014/main" id="{11DCD118-FB8E-1FEF-3BB9-AB037F6615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371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7" name="Google Shape;147;p20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4" name="Google Shape;1414;p45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27" name="Google Shape;1427;p46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>
          <a:extLst>
            <a:ext uri="{FF2B5EF4-FFF2-40B4-BE49-F238E27FC236}">
              <a16:creationId xmlns:a16="http://schemas.microsoft.com/office/drawing/2014/main" id="{D3AB9C7B-13A1-2F85-0E5C-BD2B453B9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6:notes">
            <a:extLst>
              <a:ext uri="{FF2B5EF4-FFF2-40B4-BE49-F238E27FC236}">
                <a16:creationId xmlns:a16="http://schemas.microsoft.com/office/drawing/2014/main" id="{39C4A8AC-440C-E428-2656-60BEA8E79C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6:notes">
            <a:extLst>
              <a:ext uri="{FF2B5EF4-FFF2-40B4-BE49-F238E27FC236}">
                <a16:creationId xmlns:a16="http://schemas.microsoft.com/office/drawing/2014/main" id="{CDB9A8B3-63D5-A304-CE93-89840AFA99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27" name="Google Shape;1427;p46:notes">
            <a:extLst>
              <a:ext uri="{FF2B5EF4-FFF2-40B4-BE49-F238E27FC236}">
                <a16:creationId xmlns:a16="http://schemas.microsoft.com/office/drawing/2014/main" id="{29FBA149-7D52-5CDD-FF7D-80516FACDF05}"/>
              </a:ext>
            </a:extLst>
          </p:cNvPr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6:notes">
            <a:extLst>
              <a:ext uri="{FF2B5EF4-FFF2-40B4-BE49-F238E27FC236}">
                <a16:creationId xmlns:a16="http://schemas.microsoft.com/office/drawing/2014/main" id="{A7E00CD5-A0F2-ACD6-3DED-F08A1CB43B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973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0" name="Google Shape;1440;p10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B3B7F58E-06B3-A58B-28EB-601E96D05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>
            <a:extLst>
              <a:ext uri="{FF2B5EF4-FFF2-40B4-BE49-F238E27FC236}">
                <a16:creationId xmlns:a16="http://schemas.microsoft.com/office/drawing/2014/main" id="{58EE5A8C-C25D-3EA9-47A9-8A818BCA22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>
            <a:extLst>
              <a:ext uri="{FF2B5EF4-FFF2-40B4-BE49-F238E27FC236}">
                <a16:creationId xmlns:a16="http://schemas.microsoft.com/office/drawing/2014/main" id="{C5391D58-0E0C-57ED-25C9-644164EC1B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:notes">
            <a:extLst>
              <a:ext uri="{FF2B5EF4-FFF2-40B4-BE49-F238E27FC236}">
                <a16:creationId xmlns:a16="http://schemas.microsoft.com/office/drawing/2014/main" id="{BED87E81-2728-2960-4D50-3D73F7AF0A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53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7AFDCC95-9260-1211-EF70-EC9355769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>
            <a:extLst>
              <a:ext uri="{FF2B5EF4-FFF2-40B4-BE49-F238E27FC236}">
                <a16:creationId xmlns:a16="http://schemas.microsoft.com/office/drawing/2014/main" id="{6E00CAD8-5664-F178-21F7-D1BEA148FD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>
            <a:extLst>
              <a:ext uri="{FF2B5EF4-FFF2-40B4-BE49-F238E27FC236}">
                <a16:creationId xmlns:a16="http://schemas.microsoft.com/office/drawing/2014/main" id="{E1AEC4F4-CF96-4807-0FE6-489141CC5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:notes">
            <a:extLst>
              <a:ext uri="{FF2B5EF4-FFF2-40B4-BE49-F238E27FC236}">
                <a16:creationId xmlns:a16="http://schemas.microsoft.com/office/drawing/2014/main" id="{7A2057DF-5D78-6E04-7FA6-9F5DE690CB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6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9" name="Google Shape;119;p25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3" name="Google Shape;133;p30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04010BE4-0819-6FD7-AD74-10E97C58E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:notes">
            <a:extLst>
              <a:ext uri="{FF2B5EF4-FFF2-40B4-BE49-F238E27FC236}">
                <a16:creationId xmlns:a16="http://schemas.microsoft.com/office/drawing/2014/main" id="{3F09CCF6-2260-553C-87C5-326BF8D4CA9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:notes">
            <a:extLst>
              <a:ext uri="{FF2B5EF4-FFF2-40B4-BE49-F238E27FC236}">
                <a16:creationId xmlns:a16="http://schemas.microsoft.com/office/drawing/2014/main" id="{C471C6B9-E04B-723F-993D-DDD7DD5261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9" name="Google Shape;119;p25:notes">
            <a:extLst>
              <a:ext uri="{FF2B5EF4-FFF2-40B4-BE49-F238E27FC236}">
                <a16:creationId xmlns:a16="http://schemas.microsoft.com/office/drawing/2014/main" id="{4830B41F-160A-CEF8-714F-C220BBDA44BD}"/>
              </a:ext>
            </a:extLst>
          </p:cNvPr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5:notes">
            <a:extLst>
              <a:ext uri="{FF2B5EF4-FFF2-40B4-BE49-F238E27FC236}">
                <a16:creationId xmlns:a16="http://schemas.microsoft.com/office/drawing/2014/main" id="{471C152C-AED0-15D0-9657-771DA561EE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30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A855D853-B270-2474-C0B3-31BBDB610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:notes">
            <a:extLst>
              <a:ext uri="{FF2B5EF4-FFF2-40B4-BE49-F238E27FC236}">
                <a16:creationId xmlns:a16="http://schemas.microsoft.com/office/drawing/2014/main" id="{183F8CB7-C107-7D73-EBB8-E7A8F286F2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:notes">
            <a:extLst>
              <a:ext uri="{FF2B5EF4-FFF2-40B4-BE49-F238E27FC236}">
                <a16:creationId xmlns:a16="http://schemas.microsoft.com/office/drawing/2014/main" id="{49D932A8-3B9C-4301-AB8B-F94A4BB727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9" name="Google Shape;119;p25:notes">
            <a:extLst>
              <a:ext uri="{FF2B5EF4-FFF2-40B4-BE49-F238E27FC236}">
                <a16:creationId xmlns:a16="http://schemas.microsoft.com/office/drawing/2014/main" id="{054D2A7F-C641-54DF-49B9-C8E2906F5696}"/>
              </a:ext>
            </a:extLst>
          </p:cNvPr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5:notes">
            <a:extLst>
              <a:ext uri="{FF2B5EF4-FFF2-40B4-BE49-F238E27FC236}">
                <a16:creationId xmlns:a16="http://schemas.microsoft.com/office/drawing/2014/main" id="{7990F8DE-A2A7-CFA4-D5E1-1D6A73E589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18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as Partes de Conteúdo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l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 descr="marca aesas.png"/>
          <p:cNvSpPr/>
          <p:nvPr/>
        </p:nvSpPr>
        <p:spPr>
          <a:xfrm>
            <a:off x="5724525" y="946150"/>
            <a:ext cx="3400425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323850" y="6237288"/>
            <a:ext cx="1152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323850" y="1196975"/>
            <a:ext cx="878681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2626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9039" y="3475078"/>
            <a:ext cx="2106839" cy="20110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/>
          <p:nvPr/>
        </p:nvSpPr>
        <p:spPr>
          <a:xfrm>
            <a:off x="323850" y="1034690"/>
            <a:ext cx="8256041" cy="49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/>
          <a:p>
            <a:pPr marL="479425" marR="0" lvl="0" indent="-479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6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184A07"/>
                </a:solidFill>
                <a:latin typeface="Arial"/>
                <a:ea typeface="Arial"/>
                <a:cs typeface="Arial"/>
                <a:sym typeface="Arial"/>
              </a:rPr>
              <a:t>REUNIÃO DE ASSOCIADOS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9425" marR="0" lvl="0" indent="-4794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600"/>
              <a:buFont typeface="Arial"/>
              <a:buNone/>
            </a:pPr>
            <a:r>
              <a:rPr lang="pt-BR" sz="1600" b="0" i="0" u="none" strike="noStrike" cap="none" dirty="0">
                <a:solidFill>
                  <a:srgbClr val="184A07"/>
                </a:solidFill>
                <a:latin typeface="Arial"/>
                <a:ea typeface="Arial"/>
                <a:cs typeface="Arial"/>
                <a:sym typeface="Arial"/>
              </a:rPr>
              <a:t>21 de maio de 2026</a:t>
            </a:r>
            <a:endParaRPr sz="1800" b="1" i="0" u="none" strike="noStrike" cap="none" dirty="0">
              <a:solidFill>
                <a:srgbClr val="184A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9425" marR="0" lvl="0" indent="-479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None/>
            </a:pPr>
            <a:endParaRPr sz="1600" b="1" i="0" u="none" strike="noStrike" cap="none" dirty="0">
              <a:solidFill>
                <a:srgbClr val="184A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9425" marR="0" lvl="0" indent="-479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None/>
            </a:pPr>
            <a:endParaRPr sz="1600" b="1" i="0" u="none" strike="noStrike" cap="none" dirty="0">
              <a:solidFill>
                <a:srgbClr val="184A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498122" y="1371848"/>
            <a:ext cx="825604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PAUTA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Novos associados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 de cursos e eventos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Atualização dos </a:t>
            </a:r>
            <a:r>
              <a:rPr lang="pt-BR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GT´s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Conama 420</a:t>
            </a:r>
          </a:p>
          <a:p>
            <a:pPr marL="285750" lvl="0" indent="-285750">
              <a:lnSpc>
                <a:spcPct val="200000"/>
              </a:lnSpc>
              <a:buSzPts val="1400"/>
              <a:buFont typeface="Arial"/>
              <a:buChar char="•"/>
            </a:pPr>
            <a:r>
              <a:rPr lang="pt-BR" dirty="0"/>
              <a:t>Administração Provisória AESAS</a:t>
            </a:r>
          </a:p>
          <a:p>
            <a:pPr marL="285750" lvl="0" indent="-285750">
              <a:lnSpc>
                <a:spcPct val="200000"/>
              </a:lnSpc>
              <a:buSzPts val="14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Outros assuntos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5D897E39-0E6F-493A-7DFD-EC3A3E890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>
            <a:extLst>
              <a:ext uri="{FF2B5EF4-FFF2-40B4-BE49-F238E27FC236}">
                <a16:creationId xmlns:a16="http://schemas.microsoft.com/office/drawing/2014/main" id="{ADF9B4AD-1B39-F734-585A-173A935BAE05}"/>
              </a:ext>
            </a:extLst>
          </p:cNvPr>
          <p:cNvSpPr/>
          <p:nvPr/>
        </p:nvSpPr>
        <p:spPr>
          <a:xfrm>
            <a:off x="323850" y="6237288"/>
            <a:ext cx="1152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5">
            <a:extLst>
              <a:ext uri="{FF2B5EF4-FFF2-40B4-BE49-F238E27FC236}">
                <a16:creationId xmlns:a16="http://schemas.microsoft.com/office/drawing/2014/main" id="{954E43F3-13B2-94FA-9296-1F40BBAEEB97}"/>
              </a:ext>
            </a:extLst>
          </p:cNvPr>
          <p:cNvSpPr/>
          <p:nvPr/>
        </p:nvSpPr>
        <p:spPr>
          <a:xfrm>
            <a:off x="0" y="2867025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5">
            <a:extLst>
              <a:ext uri="{FF2B5EF4-FFF2-40B4-BE49-F238E27FC236}">
                <a16:creationId xmlns:a16="http://schemas.microsoft.com/office/drawing/2014/main" id="{83C6DC7B-C05C-9790-46F2-34F39D05806F}"/>
              </a:ext>
            </a:extLst>
          </p:cNvPr>
          <p:cNvSpPr/>
          <p:nvPr/>
        </p:nvSpPr>
        <p:spPr>
          <a:xfrm>
            <a:off x="179388" y="1196975"/>
            <a:ext cx="894484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5">
            <a:extLst>
              <a:ext uri="{FF2B5EF4-FFF2-40B4-BE49-F238E27FC236}">
                <a16:creationId xmlns:a16="http://schemas.microsoft.com/office/drawing/2014/main" id="{ACD35050-1317-7188-23E1-76E1ED6ACFCD}"/>
              </a:ext>
            </a:extLst>
          </p:cNvPr>
          <p:cNvGrpSpPr/>
          <p:nvPr/>
        </p:nvGrpSpPr>
        <p:grpSpPr>
          <a:xfrm>
            <a:off x="-17463" y="0"/>
            <a:ext cx="6677026" cy="741363"/>
            <a:chOff x="-17463" y="0"/>
            <a:chExt cx="6677026" cy="741363"/>
          </a:xfrm>
        </p:grpSpPr>
        <p:sp>
          <p:nvSpPr>
            <p:cNvPr id="126" name="Google Shape;126;p25">
              <a:extLst>
                <a:ext uri="{FF2B5EF4-FFF2-40B4-BE49-F238E27FC236}">
                  <a16:creationId xmlns:a16="http://schemas.microsoft.com/office/drawing/2014/main" id="{E26A279C-D279-9F2C-943B-355FDFFB0A3F}"/>
                </a:ext>
              </a:extLst>
            </p:cNvPr>
            <p:cNvSpPr/>
            <p:nvPr/>
          </p:nvSpPr>
          <p:spPr>
            <a:xfrm>
              <a:off x="-17463" y="0"/>
              <a:ext cx="6677026" cy="741363"/>
            </a:xfrm>
            <a:prstGeom prst="rect">
              <a:avLst/>
            </a:prstGeom>
            <a:solidFill>
              <a:srgbClr val="1B6114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>
              <a:extLst>
                <a:ext uri="{FF2B5EF4-FFF2-40B4-BE49-F238E27FC236}">
                  <a16:creationId xmlns:a16="http://schemas.microsoft.com/office/drawing/2014/main" id="{AD78C0E3-79D6-CF86-B533-0E4B6E9CD147}"/>
                </a:ext>
              </a:extLst>
            </p:cNvPr>
            <p:cNvSpPr/>
            <p:nvPr/>
          </p:nvSpPr>
          <p:spPr>
            <a:xfrm>
              <a:off x="241300" y="55563"/>
              <a:ext cx="5553421" cy="52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GT Contaminantes Emergentes</a:t>
              </a:r>
              <a:endParaRPr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25">
            <a:extLst>
              <a:ext uri="{FF2B5EF4-FFF2-40B4-BE49-F238E27FC236}">
                <a16:creationId xmlns:a16="http://schemas.microsoft.com/office/drawing/2014/main" id="{70EAB950-4E5D-F76B-13DD-1838D9799EFA}"/>
              </a:ext>
            </a:extLst>
          </p:cNvPr>
          <p:cNvSpPr txBox="1"/>
          <p:nvPr/>
        </p:nvSpPr>
        <p:spPr>
          <a:xfrm>
            <a:off x="363904" y="1246698"/>
            <a:ext cx="86007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Líder: </a:t>
            </a:r>
            <a:r>
              <a:rPr lang="pt-BR" dirty="0" err="1"/>
              <a:t>Aluisio</a:t>
            </a:r>
            <a:r>
              <a:rPr lang="pt-BR" dirty="0"/>
              <a:t> Soares</a:t>
            </a:r>
          </a:p>
          <a:p>
            <a:pPr>
              <a:buSzPts val="1400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Contato: </a:t>
            </a:r>
            <a:r>
              <a:rPr lang="pt-BR" dirty="0"/>
              <a:t>aluisio.soares@evaway.com.br</a:t>
            </a: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>
            <a:extLst>
              <a:ext uri="{FF2B5EF4-FFF2-40B4-BE49-F238E27FC236}">
                <a16:creationId xmlns:a16="http://schemas.microsoft.com/office/drawing/2014/main" id="{F1CB6283-F171-CBC7-D424-8CA9F475FAB8}"/>
              </a:ext>
            </a:extLst>
          </p:cNvPr>
          <p:cNvSpPr txBox="1"/>
          <p:nvPr/>
        </p:nvSpPr>
        <p:spPr>
          <a:xfrm>
            <a:off x="448128" y="2351314"/>
            <a:ext cx="85164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dirty="0"/>
              <a:t>O grupo finalizou o guia de Contaminantes Emergentes. O documento vai passar pela diretoria para aprovação e publicação.</a:t>
            </a:r>
          </a:p>
        </p:txBody>
      </p:sp>
    </p:spTree>
    <p:extLst>
      <p:ext uri="{BB962C8B-B14F-4D97-AF65-F5344CB8AC3E}">
        <p14:creationId xmlns:p14="http://schemas.microsoft.com/office/powerpoint/2010/main" val="8329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/>
          <p:nvPr/>
        </p:nvSpPr>
        <p:spPr>
          <a:xfrm>
            <a:off x="323850" y="6237288"/>
            <a:ext cx="1152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2867025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179388" y="1196975"/>
            <a:ext cx="894484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20"/>
          <p:cNvGrpSpPr/>
          <p:nvPr/>
        </p:nvGrpSpPr>
        <p:grpSpPr>
          <a:xfrm>
            <a:off x="-17463" y="0"/>
            <a:ext cx="6677026" cy="741363"/>
            <a:chOff x="-17463" y="0"/>
            <a:chExt cx="6677026" cy="741363"/>
          </a:xfrm>
        </p:grpSpPr>
        <p:sp>
          <p:nvSpPr>
            <p:cNvPr id="154" name="Google Shape;154;p20"/>
            <p:cNvSpPr/>
            <p:nvPr/>
          </p:nvSpPr>
          <p:spPr>
            <a:xfrm>
              <a:off x="-17463" y="0"/>
              <a:ext cx="6677026" cy="741363"/>
            </a:xfrm>
            <a:prstGeom prst="rect">
              <a:avLst/>
            </a:prstGeom>
            <a:solidFill>
              <a:srgbClr val="1B6114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241300" y="55563"/>
              <a:ext cx="5553421" cy="58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3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0389079-F9F2-BA58-F726-F7F234899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145333"/>
              </p:ext>
            </p:extLst>
          </p:nvPr>
        </p:nvGraphicFramePr>
        <p:xfrm>
          <a:off x="323850" y="1041842"/>
          <a:ext cx="8028635" cy="5411346"/>
        </p:xfrm>
        <a:graphic>
          <a:graphicData uri="http://schemas.openxmlformats.org/drawingml/2006/table">
            <a:tbl>
              <a:tblPr bandRow="1"/>
              <a:tblGrid>
                <a:gridCol w="1602401">
                  <a:extLst>
                    <a:ext uri="{9D8B030D-6E8A-4147-A177-3AD203B41FA5}">
                      <a16:colId xmlns:a16="http://schemas.microsoft.com/office/drawing/2014/main" val="4141359243"/>
                    </a:ext>
                  </a:extLst>
                </a:gridCol>
                <a:gridCol w="1602401">
                  <a:extLst>
                    <a:ext uri="{9D8B030D-6E8A-4147-A177-3AD203B41FA5}">
                      <a16:colId xmlns:a16="http://schemas.microsoft.com/office/drawing/2014/main" val="2160398721"/>
                    </a:ext>
                  </a:extLst>
                </a:gridCol>
                <a:gridCol w="1822455">
                  <a:extLst>
                    <a:ext uri="{9D8B030D-6E8A-4147-A177-3AD203B41FA5}">
                      <a16:colId xmlns:a16="http://schemas.microsoft.com/office/drawing/2014/main" val="768619034"/>
                    </a:ext>
                  </a:extLst>
                </a:gridCol>
                <a:gridCol w="1822455">
                  <a:extLst>
                    <a:ext uri="{9D8B030D-6E8A-4147-A177-3AD203B41FA5}">
                      <a16:colId xmlns:a16="http://schemas.microsoft.com/office/drawing/2014/main" val="2154280114"/>
                    </a:ext>
                  </a:extLst>
                </a:gridCol>
                <a:gridCol w="1178923">
                  <a:extLst>
                    <a:ext uri="{9D8B030D-6E8A-4147-A177-3AD203B41FA5}">
                      <a16:colId xmlns:a16="http://schemas.microsoft.com/office/drawing/2014/main" val="4255322929"/>
                    </a:ext>
                  </a:extLst>
                </a:gridCol>
              </a:tblGrid>
              <a:tr h="209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AÇÃO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TÍTULO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CÓDIGO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STATUS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RELATOR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990435"/>
                  </a:ext>
                </a:extLst>
              </a:tr>
              <a:tr h="680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ANÁLISE DO RESULTADO DA CONSULTA NACIONAL PELA CEE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Poços de monitoramento de águas subterrâneas em aquíferos granulares - Parte 2: Desenvolvimento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ABNT NBR 15495-2:2008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PUBLICADA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CÉSAR MALTA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266360"/>
                  </a:ext>
                </a:extLst>
              </a:tr>
              <a:tr h="1061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ANÁLISE NA CEE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Amostragem de água subterrânea em poços de monitoramento — Métodos de purga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ABNT NBR 15847:2010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Apresentação e análise do </a:t>
                      </a:r>
                      <a:b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</a:b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Texto-Base elaborado pelo GT pela CEE em 2026 - </a:t>
                      </a:r>
                      <a:r>
                        <a:rPr lang="pt-BR" sz="10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PREVISÃO DE CONCLUIR O TEXTO EM JUNHO PARA IR PARA FORMATAÇÃO E CONSULTA NACIONAL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PAULO NEGRÃO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PATRICIA RUIZ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999404"/>
                  </a:ext>
                </a:extLst>
              </a:tr>
              <a:tr h="75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ANÁLISE EM GT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Gerenciamento de áreas contaminadas - Investigação de intrusão de vapores - Principais técnicas e procedimentos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TEXTO-BASE 068:000.000-012 (NOVA NORMA)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Texto-Base em elaboração no GT - </a:t>
                      </a:r>
                      <a:r>
                        <a:rPr lang="pt-BR" sz="10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PREVISÃO PARA ENTRAR EM PLENÁRIA FEVEREIRO DE 2027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RAFAEL SATO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PAULO NEGRÃO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26444"/>
                  </a:ext>
                </a:extLst>
              </a:tr>
              <a:tr h="10613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ANÁLISE EM GT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Amostragem de resíduos sólidos de passivo, solos e sedimentos – Métodos de seleção e coleta de amostras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Texto-Base 068:000.000-013 (Nova Norma)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Pode ser dividida em partes ou não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Irá cancelar e substituir a ABNT NBR 16434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ANÁLISE EM GT</a:t>
                      </a:r>
                      <a:endParaRPr lang="pt-B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ERIKA VON ZUBEN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CESAR MALTA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389795"/>
                  </a:ext>
                </a:extLst>
              </a:tr>
              <a:tr h="7565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Controle de Qualidade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ABNT NBR 16435:2015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ANÁLISE EM GT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CRISTINA GONÇALVES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PATRICIA RUIZ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039" marR="32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3459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45"/>
          <p:cNvSpPr/>
          <p:nvPr/>
        </p:nvSpPr>
        <p:spPr>
          <a:xfrm>
            <a:off x="323850" y="6237288"/>
            <a:ext cx="1152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5"/>
          <p:cNvSpPr/>
          <p:nvPr/>
        </p:nvSpPr>
        <p:spPr>
          <a:xfrm>
            <a:off x="0" y="2867025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45"/>
          <p:cNvSpPr/>
          <p:nvPr/>
        </p:nvSpPr>
        <p:spPr>
          <a:xfrm>
            <a:off x="179388" y="1196975"/>
            <a:ext cx="894484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0" name="Google Shape;1420;p45"/>
          <p:cNvGrpSpPr/>
          <p:nvPr/>
        </p:nvGrpSpPr>
        <p:grpSpPr>
          <a:xfrm>
            <a:off x="-17464" y="0"/>
            <a:ext cx="8944843" cy="741363"/>
            <a:chOff x="-17463" y="0"/>
            <a:chExt cx="6677026" cy="741363"/>
          </a:xfrm>
        </p:grpSpPr>
        <p:sp>
          <p:nvSpPr>
            <p:cNvPr id="1421" name="Google Shape;1421;p45"/>
            <p:cNvSpPr/>
            <p:nvPr/>
          </p:nvSpPr>
          <p:spPr>
            <a:xfrm>
              <a:off x="-17463" y="0"/>
              <a:ext cx="6677026" cy="741363"/>
            </a:xfrm>
            <a:prstGeom prst="rect">
              <a:avLst/>
            </a:prstGeom>
            <a:solidFill>
              <a:srgbClr val="1B6114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241300" y="55563"/>
              <a:ext cx="5553421" cy="58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3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CONAMA 420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6C913E-3583-FC23-7272-AE145B8C3850}"/>
              </a:ext>
            </a:extLst>
          </p:cNvPr>
          <p:cNvSpPr txBox="1"/>
          <p:nvPr/>
        </p:nvSpPr>
        <p:spPr>
          <a:xfrm>
            <a:off x="713783" y="1633697"/>
            <a:ext cx="74823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dirty="0"/>
              <a:t>As reuniões do Grupo de Trabalho (GT) foram concluídas e o texto final da revisão está em fase de consolidação pelo IBAMA, para posterior submissão à Plenária do CONAMA.</a:t>
            </a:r>
          </a:p>
          <a:p>
            <a:pPr algn="just">
              <a:buNone/>
            </a:pPr>
            <a:endParaRPr lang="pt-BR" dirty="0"/>
          </a:p>
          <a:p>
            <a:pPr algn="just">
              <a:buNone/>
            </a:pPr>
            <a:r>
              <a:rPr lang="pt-BR" dirty="0"/>
              <a:t>A expectativa é que a proposta seja incluída na pauta da Plenária do CONAMA até agosto.</a:t>
            </a:r>
          </a:p>
          <a:p>
            <a:pPr algn="just">
              <a:buNone/>
            </a:pPr>
            <a:endParaRPr lang="pt-BR" dirty="0"/>
          </a:p>
          <a:p>
            <a:pPr algn="just">
              <a:buNone/>
            </a:pPr>
            <a:r>
              <a:rPr lang="pt-BR" dirty="0"/>
              <a:t>Após aprovação pela Plenária do CONAMA, a nova resolução passará a vigorar imediatamente.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46"/>
          <p:cNvSpPr/>
          <p:nvPr/>
        </p:nvSpPr>
        <p:spPr>
          <a:xfrm>
            <a:off x="323850" y="6237288"/>
            <a:ext cx="1152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46"/>
          <p:cNvSpPr/>
          <p:nvPr/>
        </p:nvSpPr>
        <p:spPr>
          <a:xfrm>
            <a:off x="0" y="2867025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46"/>
          <p:cNvSpPr/>
          <p:nvPr/>
        </p:nvSpPr>
        <p:spPr>
          <a:xfrm>
            <a:off x="179388" y="1196975"/>
            <a:ext cx="894484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3" name="Google Shape;1433;p46"/>
          <p:cNvGrpSpPr/>
          <p:nvPr/>
        </p:nvGrpSpPr>
        <p:grpSpPr>
          <a:xfrm>
            <a:off x="-17464" y="0"/>
            <a:ext cx="8944843" cy="741363"/>
            <a:chOff x="-17463" y="0"/>
            <a:chExt cx="6677026" cy="741363"/>
          </a:xfrm>
        </p:grpSpPr>
        <p:sp>
          <p:nvSpPr>
            <p:cNvPr id="1434" name="Google Shape;1434;p46"/>
            <p:cNvSpPr/>
            <p:nvPr/>
          </p:nvSpPr>
          <p:spPr>
            <a:xfrm>
              <a:off x="-17463" y="0"/>
              <a:ext cx="6677026" cy="741363"/>
            </a:xfrm>
            <a:prstGeom prst="rect">
              <a:avLst/>
            </a:prstGeom>
            <a:solidFill>
              <a:srgbClr val="1B6114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6"/>
            <p:cNvSpPr/>
            <p:nvPr/>
          </p:nvSpPr>
          <p:spPr>
            <a:xfrm>
              <a:off x="241300" y="55563"/>
              <a:ext cx="5553421" cy="58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3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pt-BR" sz="3200" b="1" dirty="0">
                  <a:solidFill>
                    <a:schemeClr val="lt1"/>
                  </a:solidFill>
                </a:rPr>
                <a:t>DMINISTRAÇÃO PROVISÓRIA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E40F36-28A3-D24C-C136-83BCC2E92F95}"/>
              </a:ext>
            </a:extLst>
          </p:cNvPr>
          <p:cNvSpPr txBox="1"/>
          <p:nvPr/>
        </p:nvSpPr>
        <p:spPr>
          <a:xfrm>
            <a:off x="497732" y="1098132"/>
            <a:ext cx="81485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</a:t>
            </a:r>
            <a:r>
              <a:rPr lang="pt-BR" dirty="0" err="1"/>
              <a:t>Finkler</a:t>
            </a:r>
            <a:r>
              <a:rPr lang="pt-BR" dirty="0"/>
              <a:t> entrou com pedido judicial para suspensão do registro da ATA da Assembleia do final do ano passado, enquanto aguardávamos a decisão do juíz sobre o pedido feito pela </a:t>
            </a:r>
            <a:r>
              <a:rPr lang="pt-BR" dirty="0" err="1"/>
              <a:t>Finkler</a:t>
            </a:r>
            <a:r>
              <a:rPr lang="pt-BR" dirty="0"/>
              <a:t>, não poderíamos registrar nenhuma outra ata, motivo pelo qual tivemos que suspender a eleição prevista para Março desse ano.</a:t>
            </a:r>
          </a:p>
          <a:p>
            <a:pPr algn="just"/>
            <a:br>
              <a:rPr lang="pt-BR" dirty="0"/>
            </a:br>
            <a:endParaRPr lang="pt-BR" dirty="0"/>
          </a:p>
          <a:p>
            <a:pPr algn="just"/>
            <a:r>
              <a:rPr lang="pt-BR" dirty="0"/>
              <a:t>A AESAS entrou com recurso e a decisão do Juiz foi por mandar o cartório registrar 4 dos 5 itens da pauta da Assembleia do final do Ano passado, ficando em suspenso apenas a ratificação dos atos da presidência passada.</a:t>
            </a:r>
          </a:p>
          <a:p>
            <a:pPr algn="just"/>
            <a:br>
              <a:rPr lang="pt-BR" dirty="0"/>
            </a:br>
            <a:endParaRPr lang="pt-BR" dirty="0"/>
          </a:p>
          <a:p>
            <a:pPr algn="just"/>
            <a:r>
              <a:rPr lang="pt-BR" dirty="0"/>
              <a:t>Como nesse meio tempo o mandato da diretoria passada venceu, a AESAS ficou sem direção, entramos então com um pedido judicial para administração provisória em nome do Rivaldo, o que foi concedido judicialmente e está vigente por 4 meses.</a:t>
            </a:r>
          </a:p>
          <a:p>
            <a:pPr algn="just"/>
            <a:br>
              <a:rPr lang="pt-BR" dirty="0"/>
            </a:br>
            <a:endParaRPr lang="pt-BR" dirty="0"/>
          </a:p>
          <a:p>
            <a:pPr algn="just"/>
            <a:r>
              <a:rPr lang="pt-BR" dirty="0"/>
              <a:t>Agora com a determinação judicial para registro da ATA e com a administração provisória, o Rivaldo irá convocar oportunamente nova eleição para o próximo mandato de dois anos, usando como base o novo estatuto aprovado no final do ano passado.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Processo: </a:t>
            </a:r>
            <a:r>
              <a:rPr lang="pt-BR" dirty="0">
                <a:solidFill>
                  <a:schemeClr val="accent2"/>
                </a:solidFill>
              </a:rPr>
              <a:t>https://esaj.tjsp.jus.br/cpopg/show.do?processo.codigo=360018PYR0000&amp;processo.foro=114&amp;conversationId=&amp;cbPesquisa=NMPARTE&amp;dadosConsulta.valorConsulta=Finkler+engenharia+&amp;cdForo=-1&amp;paginaConsulta=1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>
          <a:extLst>
            <a:ext uri="{FF2B5EF4-FFF2-40B4-BE49-F238E27FC236}">
              <a16:creationId xmlns:a16="http://schemas.microsoft.com/office/drawing/2014/main" id="{F4ADD65F-E5F2-4221-D7D7-59A0BD32F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46">
            <a:extLst>
              <a:ext uri="{FF2B5EF4-FFF2-40B4-BE49-F238E27FC236}">
                <a16:creationId xmlns:a16="http://schemas.microsoft.com/office/drawing/2014/main" id="{6FE699CD-D0E3-C6A3-F911-768B7BE5F9B7}"/>
              </a:ext>
            </a:extLst>
          </p:cNvPr>
          <p:cNvSpPr/>
          <p:nvPr/>
        </p:nvSpPr>
        <p:spPr>
          <a:xfrm>
            <a:off x="323850" y="6237288"/>
            <a:ext cx="1152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46">
            <a:extLst>
              <a:ext uri="{FF2B5EF4-FFF2-40B4-BE49-F238E27FC236}">
                <a16:creationId xmlns:a16="http://schemas.microsoft.com/office/drawing/2014/main" id="{AE502C87-99CC-6D50-24EE-48661F56B86C}"/>
              </a:ext>
            </a:extLst>
          </p:cNvPr>
          <p:cNvSpPr/>
          <p:nvPr/>
        </p:nvSpPr>
        <p:spPr>
          <a:xfrm>
            <a:off x="0" y="2867025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46">
            <a:extLst>
              <a:ext uri="{FF2B5EF4-FFF2-40B4-BE49-F238E27FC236}">
                <a16:creationId xmlns:a16="http://schemas.microsoft.com/office/drawing/2014/main" id="{5C2FBE42-57E2-BE9D-A531-C0DD0F1BA73C}"/>
              </a:ext>
            </a:extLst>
          </p:cNvPr>
          <p:cNvSpPr/>
          <p:nvPr/>
        </p:nvSpPr>
        <p:spPr>
          <a:xfrm>
            <a:off x="179388" y="1196975"/>
            <a:ext cx="894484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3" name="Google Shape;1433;p46">
            <a:extLst>
              <a:ext uri="{FF2B5EF4-FFF2-40B4-BE49-F238E27FC236}">
                <a16:creationId xmlns:a16="http://schemas.microsoft.com/office/drawing/2014/main" id="{FD57CD03-2FCA-7865-FB67-258A48A8254C}"/>
              </a:ext>
            </a:extLst>
          </p:cNvPr>
          <p:cNvGrpSpPr/>
          <p:nvPr/>
        </p:nvGrpSpPr>
        <p:grpSpPr>
          <a:xfrm>
            <a:off x="-17464" y="0"/>
            <a:ext cx="8944843" cy="741363"/>
            <a:chOff x="-17463" y="0"/>
            <a:chExt cx="6677026" cy="741363"/>
          </a:xfrm>
        </p:grpSpPr>
        <p:sp>
          <p:nvSpPr>
            <p:cNvPr id="1434" name="Google Shape;1434;p46">
              <a:extLst>
                <a:ext uri="{FF2B5EF4-FFF2-40B4-BE49-F238E27FC236}">
                  <a16:creationId xmlns:a16="http://schemas.microsoft.com/office/drawing/2014/main" id="{4F08CABF-45B2-AD2F-72EB-EDDE084420A6}"/>
                </a:ext>
              </a:extLst>
            </p:cNvPr>
            <p:cNvSpPr/>
            <p:nvPr/>
          </p:nvSpPr>
          <p:spPr>
            <a:xfrm>
              <a:off x="-17463" y="0"/>
              <a:ext cx="6677026" cy="741363"/>
            </a:xfrm>
            <a:prstGeom prst="rect">
              <a:avLst/>
            </a:prstGeom>
            <a:solidFill>
              <a:srgbClr val="1B6114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6">
              <a:extLst>
                <a:ext uri="{FF2B5EF4-FFF2-40B4-BE49-F238E27FC236}">
                  <a16:creationId xmlns:a16="http://schemas.microsoft.com/office/drawing/2014/main" id="{F4D396B9-C2F4-05DA-57B0-32B1F1CD898E}"/>
                </a:ext>
              </a:extLst>
            </p:cNvPr>
            <p:cNvSpPr/>
            <p:nvPr/>
          </p:nvSpPr>
          <p:spPr>
            <a:xfrm>
              <a:off x="241300" y="55563"/>
              <a:ext cx="5553421" cy="52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2800" b="1" dirty="0">
                  <a:solidFill>
                    <a:schemeClr val="lt1"/>
                  </a:solidFill>
                </a:rPr>
                <a:t>OUTROS ASSUNTOS</a:t>
              </a:r>
              <a:endParaRPr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2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0"/>
          <p:cNvSpPr/>
          <p:nvPr/>
        </p:nvSpPr>
        <p:spPr>
          <a:xfrm>
            <a:off x="323850" y="6237288"/>
            <a:ext cx="1152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10"/>
          <p:cNvSpPr/>
          <p:nvPr/>
        </p:nvSpPr>
        <p:spPr>
          <a:xfrm>
            <a:off x="19770" y="2948544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10"/>
          <p:cNvSpPr/>
          <p:nvPr/>
        </p:nvSpPr>
        <p:spPr>
          <a:xfrm>
            <a:off x="179388" y="1196975"/>
            <a:ext cx="894484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10"/>
          <p:cNvSpPr/>
          <p:nvPr/>
        </p:nvSpPr>
        <p:spPr>
          <a:xfrm>
            <a:off x="2974135" y="2948544"/>
            <a:ext cx="28447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OBRIGADO!</a:t>
            </a:r>
            <a:r>
              <a:rPr lang="pt-BR"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0"/>
          <p:cNvSpPr/>
          <p:nvPr/>
        </p:nvSpPr>
        <p:spPr>
          <a:xfrm>
            <a:off x="3578768" y="48418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10"/>
          <p:cNvSpPr/>
          <p:nvPr/>
        </p:nvSpPr>
        <p:spPr>
          <a:xfrm>
            <a:off x="3578768" y="851058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10"/>
          <p:cNvSpPr/>
          <p:nvPr/>
        </p:nvSpPr>
        <p:spPr>
          <a:xfrm>
            <a:off x="5299924" y="4704876"/>
            <a:ext cx="1837146" cy="7815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/>
          <p:nvPr/>
        </p:nvSpPr>
        <p:spPr>
          <a:xfrm>
            <a:off x="241300" y="55563"/>
            <a:ext cx="3235479" cy="58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SENAC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0" y="0"/>
            <a:ext cx="6677026" cy="741363"/>
          </a:xfrm>
          <a:prstGeom prst="rect">
            <a:avLst/>
          </a:prstGeom>
          <a:solidFill>
            <a:srgbClr val="1B6114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258763" y="55563"/>
            <a:ext cx="4020629" cy="52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NOVOS ASSOCIADOS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709FF86-779A-C993-D499-7FBDADCE2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94" y="1107864"/>
            <a:ext cx="2502410" cy="2502410"/>
          </a:xfrm>
          <a:prstGeom prst="rect">
            <a:avLst/>
          </a:prstGeom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A220D68-9F93-8BC6-6E74-9A7DA4BE0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276" y="1107864"/>
            <a:ext cx="2502410" cy="2502410"/>
          </a:xfrm>
          <a:prstGeom prst="rect">
            <a:avLst/>
          </a:prstGeom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97A6BF-FAB6-CDE1-37FF-5B5C2772C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394" y="3942425"/>
            <a:ext cx="2502410" cy="2502410"/>
          </a:xfrm>
          <a:prstGeom prst="rect">
            <a:avLst/>
          </a:prstGeom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22C607C-21EF-B772-4F14-9C9A275C5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276" y="3942425"/>
            <a:ext cx="2502410" cy="25024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241300" y="55563"/>
            <a:ext cx="3235479" cy="58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SENAC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0" y="0"/>
            <a:ext cx="6677026" cy="741363"/>
          </a:xfrm>
          <a:prstGeom prst="rect">
            <a:avLst/>
          </a:prstGeom>
          <a:solidFill>
            <a:srgbClr val="1B6114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258763" y="55563"/>
            <a:ext cx="3746309" cy="52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PRÓXIMOS CURSOS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43195A1-3025-FC54-B9DD-0B5727075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3B7BCF-5784-6F59-9645-F906B9E22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265" y="1039091"/>
            <a:ext cx="3899469" cy="53928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644DEE82-A491-9711-4684-AEA1808C7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>
            <a:extLst>
              <a:ext uri="{FF2B5EF4-FFF2-40B4-BE49-F238E27FC236}">
                <a16:creationId xmlns:a16="http://schemas.microsoft.com/office/drawing/2014/main" id="{62C5D0CC-1A5E-E3A6-6F55-6C080DA34A93}"/>
              </a:ext>
            </a:extLst>
          </p:cNvPr>
          <p:cNvSpPr/>
          <p:nvPr/>
        </p:nvSpPr>
        <p:spPr>
          <a:xfrm>
            <a:off x="241300" y="55563"/>
            <a:ext cx="3235479" cy="58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SENAC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>
            <a:extLst>
              <a:ext uri="{FF2B5EF4-FFF2-40B4-BE49-F238E27FC236}">
                <a16:creationId xmlns:a16="http://schemas.microsoft.com/office/drawing/2014/main" id="{EEECEC11-49E2-6EC9-4D2C-FC7ADE6C5784}"/>
              </a:ext>
            </a:extLst>
          </p:cNvPr>
          <p:cNvSpPr/>
          <p:nvPr/>
        </p:nvSpPr>
        <p:spPr>
          <a:xfrm>
            <a:off x="0" y="0"/>
            <a:ext cx="6677026" cy="741363"/>
          </a:xfrm>
          <a:prstGeom prst="rect">
            <a:avLst/>
          </a:prstGeom>
          <a:solidFill>
            <a:srgbClr val="1B6114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>
            <a:extLst>
              <a:ext uri="{FF2B5EF4-FFF2-40B4-BE49-F238E27FC236}">
                <a16:creationId xmlns:a16="http://schemas.microsoft.com/office/drawing/2014/main" id="{AC7FCECC-B828-6A89-1DD2-7B54F44A7FA0}"/>
              </a:ext>
            </a:extLst>
          </p:cNvPr>
          <p:cNvSpPr/>
          <p:nvPr/>
        </p:nvSpPr>
        <p:spPr>
          <a:xfrm>
            <a:off x="258763" y="55563"/>
            <a:ext cx="3746309" cy="52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PRÓXIMOS CURSOS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317A77D-4963-4DA0-1EB2-6CCDE598B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0DD366-96F0-A8B1-FB15-49A4F263C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82" y="1122218"/>
            <a:ext cx="5845585" cy="5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3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FDE97E18-6D3B-D9AE-B21B-A2AD319D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>
            <a:extLst>
              <a:ext uri="{FF2B5EF4-FFF2-40B4-BE49-F238E27FC236}">
                <a16:creationId xmlns:a16="http://schemas.microsoft.com/office/drawing/2014/main" id="{1C74327B-90DB-232C-2771-433B67DFFC97}"/>
              </a:ext>
            </a:extLst>
          </p:cNvPr>
          <p:cNvSpPr/>
          <p:nvPr/>
        </p:nvSpPr>
        <p:spPr>
          <a:xfrm>
            <a:off x="241300" y="55563"/>
            <a:ext cx="3235479" cy="58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SENAC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>
            <a:extLst>
              <a:ext uri="{FF2B5EF4-FFF2-40B4-BE49-F238E27FC236}">
                <a16:creationId xmlns:a16="http://schemas.microsoft.com/office/drawing/2014/main" id="{90E76126-A85C-7537-E40F-35AFF8A94EE8}"/>
              </a:ext>
            </a:extLst>
          </p:cNvPr>
          <p:cNvSpPr/>
          <p:nvPr/>
        </p:nvSpPr>
        <p:spPr>
          <a:xfrm>
            <a:off x="0" y="0"/>
            <a:ext cx="9144000" cy="741363"/>
          </a:xfrm>
          <a:prstGeom prst="rect">
            <a:avLst/>
          </a:prstGeom>
          <a:solidFill>
            <a:srgbClr val="1B6114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>
            <a:extLst>
              <a:ext uri="{FF2B5EF4-FFF2-40B4-BE49-F238E27FC236}">
                <a16:creationId xmlns:a16="http://schemas.microsoft.com/office/drawing/2014/main" id="{6E79F968-3C62-472B-A646-A8651608B4D9}"/>
              </a:ext>
            </a:extLst>
          </p:cNvPr>
          <p:cNvSpPr/>
          <p:nvPr/>
        </p:nvSpPr>
        <p:spPr>
          <a:xfrm>
            <a:off x="258763" y="55563"/>
            <a:ext cx="3746309" cy="52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PRÓXIMOS CURSOS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F047B06-954C-08D9-FB57-E814166D76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2F9514-5B3B-B9E1-60C3-3D407A31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079"/>
            <a:ext cx="5420646" cy="612492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A8EF03-90CD-603D-35E5-FED52D11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001" y="2324134"/>
            <a:ext cx="3323864" cy="29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9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323850" y="6237288"/>
            <a:ext cx="1152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5"/>
          <p:cNvSpPr/>
          <p:nvPr/>
        </p:nvSpPr>
        <p:spPr>
          <a:xfrm>
            <a:off x="0" y="2867025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5"/>
          <p:cNvSpPr/>
          <p:nvPr/>
        </p:nvSpPr>
        <p:spPr>
          <a:xfrm>
            <a:off x="179388" y="1196975"/>
            <a:ext cx="894484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7463" y="0"/>
            <a:ext cx="6677026" cy="741363"/>
            <a:chOff x="-17463" y="0"/>
            <a:chExt cx="6677026" cy="741363"/>
          </a:xfrm>
        </p:grpSpPr>
        <p:sp>
          <p:nvSpPr>
            <p:cNvPr id="126" name="Google Shape;126;p25"/>
            <p:cNvSpPr/>
            <p:nvPr/>
          </p:nvSpPr>
          <p:spPr>
            <a:xfrm>
              <a:off x="-17463" y="0"/>
              <a:ext cx="6677026" cy="741363"/>
            </a:xfrm>
            <a:prstGeom prst="rect">
              <a:avLst/>
            </a:prstGeom>
            <a:solidFill>
              <a:srgbClr val="1B6114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241300" y="55563"/>
              <a:ext cx="5553421" cy="52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GT Intrusão de Vapores</a:t>
              </a:r>
              <a:endParaRPr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25"/>
          <p:cNvSpPr txBox="1"/>
          <p:nvPr/>
        </p:nvSpPr>
        <p:spPr>
          <a:xfrm>
            <a:off x="363904" y="1246698"/>
            <a:ext cx="860070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Líder: Rafael Sato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Contato: Rafael.sato@vsolgroup.com</a:t>
            </a: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448128" y="2351314"/>
            <a:ext cx="8516484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dirty="0"/>
              <a:t>No momento, o Grupo de Trabalho (GT) encontra-se sem atividades em andamento. Entretanto, está prevista a provocação do grupo para desenvolvimento de um estudo sobre boas práticas de instalação de poços de monitoramento.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iniciativa surge em função de problemas observados relacionados aos materiais utilizados na construção e estruturação dos poços, tema que vem sendo acompanhado pelo coordenador do GT e que demanda maior alinhamento técnico e definição de diretrizes de boas práticas.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/>
          <p:nvPr/>
        </p:nvSpPr>
        <p:spPr>
          <a:xfrm>
            <a:off x="323850" y="6237288"/>
            <a:ext cx="1152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0"/>
          <p:cNvSpPr/>
          <p:nvPr/>
        </p:nvSpPr>
        <p:spPr>
          <a:xfrm>
            <a:off x="0" y="2867025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0"/>
          <p:cNvSpPr/>
          <p:nvPr/>
        </p:nvSpPr>
        <p:spPr>
          <a:xfrm>
            <a:off x="179388" y="1196975"/>
            <a:ext cx="894484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30"/>
          <p:cNvGrpSpPr/>
          <p:nvPr/>
        </p:nvGrpSpPr>
        <p:grpSpPr>
          <a:xfrm>
            <a:off x="-17464" y="0"/>
            <a:ext cx="8944843" cy="741363"/>
            <a:chOff x="-17463" y="0"/>
            <a:chExt cx="6677026" cy="741363"/>
          </a:xfrm>
        </p:grpSpPr>
        <p:sp>
          <p:nvSpPr>
            <p:cNvPr id="140" name="Google Shape;140;p30"/>
            <p:cNvSpPr/>
            <p:nvPr/>
          </p:nvSpPr>
          <p:spPr>
            <a:xfrm>
              <a:off x="-17463" y="0"/>
              <a:ext cx="6677026" cy="741363"/>
            </a:xfrm>
            <a:prstGeom prst="rect">
              <a:avLst/>
            </a:prstGeom>
            <a:solidFill>
              <a:srgbClr val="1B6114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0"/>
            <p:cNvSpPr/>
            <p:nvPr/>
          </p:nvSpPr>
          <p:spPr>
            <a:xfrm>
              <a:off x="241300" y="55563"/>
              <a:ext cx="5553421" cy="52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GT LABORATÓRIO E AMOSTRAGEM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30"/>
          <p:cNvSpPr txBox="1"/>
          <p:nvPr/>
        </p:nvSpPr>
        <p:spPr>
          <a:xfrm>
            <a:off x="159618" y="1065530"/>
            <a:ext cx="860070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Líder: Cristina Gonçalves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Contato: cristina.goncalves@cpeanet.com</a:t>
            </a: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0"/>
          <p:cNvSpPr txBox="1"/>
          <p:nvPr/>
        </p:nvSpPr>
        <p:spPr>
          <a:xfrm>
            <a:off x="323850" y="2378779"/>
            <a:ext cx="8516484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dirty="0"/>
              <a:t>O grupo está estruturando um banco de informações técnico com os compostos contemplados em legislações nacionais e internacionais (RSL da USEPA).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proposta é reunir, de forma organizada e consultável, informações relevantes para o planejamento e a execução dos projetos, como metodologias analíticas aplicáveis, critérios de preservação, frascaria, prazos de validade, volumes necessários e limites de quantificação.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Esse material tem como objetivo apoiar os consultores ambientais na busca por requisitos analíticos e contribuir para maior agilidade e segurança analítica no atendimento às demandas dos projetos.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Neste momento, o trabalho está concentrado nas matrizes solo e água subterrânea.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Como o número de compostos é muito extenso, seguramente levaremos até o final do ano para o trabalho ser concluído.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54627CBE-755C-1BD9-8552-057C6AD5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>
            <a:extLst>
              <a:ext uri="{FF2B5EF4-FFF2-40B4-BE49-F238E27FC236}">
                <a16:creationId xmlns:a16="http://schemas.microsoft.com/office/drawing/2014/main" id="{25A47B5F-87AD-574A-637C-77D9D5B38C1E}"/>
              </a:ext>
            </a:extLst>
          </p:cNvPr>
          <p:cNvSpPr/>
          <p:nvPr/>
        </p:nvSpPr>
        <p:spPr>
          <a:xfrm>
            <a:off x="323850" y="6237288"/>
            <a:ext cx="1152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5">
            <a:extLst>
              <a:ext uri="{FF2B5EF4-FFF2-40B4-BE49-F238E27FC236}">
                <a16:creationId xmlns:a16="http://schemas.microsoft.com/office/drawing/2014/main" id="{047533C2-1B2C-2ACA-54CA-F6CA15B57261}"/>
              </a:ext>
            </a:extLst>
          </p:cNvPr>
          <p:cNvSpPr/>
          <p:nvPr/>
        </p:nvSpPr>
        <p:spPr>
          <a:xfrm>
            <a:off x="0" y="2867025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5">
            <a:extLst>
              <a:ext uri="{FF2B5EF4-FFF2-40B4-BE49-F238E27FC236}">
                <a16:creationId xmlns:a16="http://schemas.microsoft.com/office/drawing/2014/main" id="{B1331159-9576-CF54-5328-DDAF161D8EA1}"/>
              </a:ext>
            </a:extLst>
          </p:cNvPr>
          <p:cNvSpPr/>
          <p:nvPr/>
        </p:nvSpPr>
        <p:spPr>
          <a:xfrm>
            <a:off x="179388" y="1196975"/>
            <a:ext cx="894484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5">
            <a:extLst>
              <a:ext uri="{FF2B5EF4-FFF2-40B4-BE49-F238E27FC236}">
                <a16:creationId xmlns:a16="http://schemas.microsoft.com/office/drawing/2014/main" id="{257C1BC5-B05F-013B-DF9E-A01921CBACDC}"/>
              </a:ext>
            </a:extLst>
          </p:cNvPr>
          <p:cNvGrpSpPr/>
          <p:nvPr/>
        </p:nvGrpSpPr>
        <p:grpSpPr>
          <a:xfrm>
            <a:off x="-17463" y="0"/>
            <a:ext cx="6677026" cy="741363"/>
            <a:chOff x="-17463" y="0"/>
            <a:chExt cx="6677026" cy="741363"/>
          </a:xfrm>
        </p:grpSpPr>
        <p:sp>
          <p:nvSpPr>
            <p:cNvPr id="126" name="Google Shape;126;p25">
              <a:extLst>
                <a:ext uri="{FF2B5EF4-FFF2-40B4-BE49-F238E27FC236}">
                  <a16:creationId xmlns:a16="http://schemas.microsoft.com/office/drawing/2014/main" id="{7FC99B8E-3695-3B84-6D9D-259B61671F0E}"/>
                </a:ext>
              </a:extLst>
            </p:cNvPr>
            <p:cNvSpPr/>
            <p:nvPr/>
          </p:nvSpPr>
          <p:spPr>
            <a:xfrm>
              <a:off x="-17463" y="0"/>
              <a:ext cx="6677026" cy="741363"/>
            </a:xfrm>
            <a:prstGeom prst="rect">
              <a:avLst/>
            </a:prstGeom>
            <a:solidFill>
              <a:srgbClr val="1B6114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>
              <a:extLst>
                <a:ext uri="{FF2B5EF4-FFF2-40B4-BE49-F238E27FC236}">
                  <a16:creationId xmlns:a16="http://schemas.microsoft.com/office/drawing/2014/main" id="{962B7E1A-D4E2-85F1-007D-C833E15A03E5}"/>
                </a:ext>
              </a:extLst>
            </p:cNvPr>
            <p:cNvSpPr/>
            <p:nvPr/>
          </p:nvSpPr>
          <p:spPr>
            <a:xfrm>
              <a:off x="241300" y="55563"/>
              <a:ext cx="5553421" cy="52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GT Compras</a:t>
              </a:r>
              <a:endParaRPr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25">
            <a:extLst>
              <a:ext uri="{FF2B5EF4-FFF2-40B4-BE49-F238E27FC236}">
                <a16:creationId xmlns:a16="http://schemas.microsoft.com/office/drawing/2014/main" id="{B630E93B-21DC-1605-D4D8-3621262D1216}"/>
              </a:ext>
            </a:extLst>
          </p:cNvPr>
          <p:cNvSpPr txBox="1"/>
          <p:nvPr/>
        </p:nvSpPr>
        <p:spPr>
          <a:xfrm>
            <a:off x="363904" y="1246698"/>
            <a:ext cx="860070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Líder: Cristiane Freitas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Contato: </a:t>
            </a:r>
            <a:r>
              <a:rPr lang="pt-BR" dirty="0"/>
              <a:t>cris@tecpam.com.br</a:t>
            </a: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>
            <a:extLst>
              <a:ext uri="{FF2B5EF4-FFF2-40B4-BE49-F238E27FC236}">
                <a16:creationId xmlns:a16="http://schemas.microsoft.com/office/drawing/2014/main" id="{1E5490CE-5B04-9610-7AF5-5DB2FE7BFDB6}"/>
              </a:ext>
            </a:extLst>
          </p:cNvPr>
          <p:cNvSpPr txBox="1"/>
          <p:nvPr/>
        </p:nvSpPr>
        <p:spPr>
          <a:xfrm>
            <a:off x="323850" y="2341481"/>
            <a:ext cx="851648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dirty="0"/>
              <a:t>Atualmente, o Grupo de Trabalho (GT) de Compras encontra-se sem atividades em andamento. No entanto, a coordenação do grupo está em contato com operadoras de planos de saúde de atuação nacional para avaliar a viabilidade de estabelecer parcerias e benefícios voltados aos associados.</a:t>
            </a:r>
          </a:p>
        </p:txBody>
      </p:sp>
    </p:spTree>
    <p:extLst>
      <p:ext uri="{BB962C8B-B14F-4D97-AF65-F5344CB8AC3E}">
        <p14:creationId xmlns:p14="http://schemas.microsoft.com/office/powerpoint/2010/main" val="7703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12310A39-D4BC-4E0A-9056-7B776ACD9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>
            <a:extLst>
              <a:ext uri="{FF2B5EF4-FFF2-40B4-BE49-F238E27FC236}">
                <a16:creationId xmlns:a16="http://schemas.microsoft.com/office/drawing/2014/main" id="{767760D8-708C-3B33-774E-98BC96239EC2}"/>
              </a:ext>
            </a:extLst>
          </p:cNvPr>
          <p:cNvSpPr/>
          <p:nvPr/>
        </p:nvSpPr>
        <p:spPr>
          <a:xfrm>
            <a:off x="323850" y="6237288"/>
            <a:ext cx="11525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5">
            <a:extLst>
              <a:ext uri="{FF2B5EF4-FFF2-40B4-BE49-F238E27FC236}">
                <a16:creationId xmlns:a16="http://schemas.microsoft.com/office/drawing/2014/main" id="{0404AF6A-C479-644A-957B-52ADCC4E31FC}"/>
              </a:ext>
            </a:extLst>
          </p:cNvPr>
          <p:cNvSpPr/>
          <p:nvPr/>
        </p:nvSpPr>
        <p:spPr>
          <a:xfrm>
            <a:off x="0" y="2867025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5">
            <a:extLst>
              <a:ext uri="{FF2B5EF4-FFF2-40B4-BE49-F238E27FC236}">
                <a16:creationId xmlns:a16="http://schemas.microsoft.com/office/drawing/2014/main" id="{9FECADAB-7B0E-C218-CDDD-EB0255961A63}"/>
              </a:ext>
            </a:extLst>
          </p:cNvPr>
          <p:cNvSpPr/>
          <p:nvPr/>
        </p:nvSpPr>
        <p:spPr>
          <a:xfrm>
            <a:off x="179388" y="1196975"/>
            <a:ext cx="8944842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5">
            <a:extLst>
              <a:ext uri="{FF2B5EF4-FFF2-40B4-BE49-F238E27FC236}">
                <a16:creationId xmlns:a16="http://schemas.microsoft.com/office/drawing/2014/main" id="{2546943B-7A58-162D-BEC6-59F0F3307DCC}"/>
              </a:ext>
            </a:extLst>
          </p:cNvPr>
          <p:cNvGrpSpPr/>
          <p:nvPr/>
        </p:nvGrpSpPr>
        <p:grpSpPr>
          <a:xfrm>
            <a:off x="-17463" y="0"/>
            <a:ext cx="6677026" cy="741363"/>
            <a:chOff x="-17463" y="0"/>
            <a:chExt cx="6677026" cy="741363"/>
          </a:xfrm>
        </p:grpSpPr>
        <p:sp>
          <p:nvSpPr>
            <p:cNvPr id="126" name="Google Shape;126;p25">
              <a:extLst>
                <a:ext uri="{FF2B5EF4-FFF2-40B4-BE49-F238E27FC236}">
                  <a16:creationId xmlns:a16="http://schemas.microsoft.com/office/drawing/2014/main" id="{4F4C2066-CCE4-0A4F-66D5-13F01F0010ED}"/>
                </a:ext>
              </a:extLst>
            </p:cNvPr>
            <p:cNvSpPr/>
            <p:nvPr/>
          </p:nvSpPr>
          <p:spPr>
            <a:xfrm>
              <a:off x="-17463" y="0"/>
              <a:ext cx="6677026" cy="741363"/>
            </a:xfrm>
            <a:prstGeom prst="rect">
              <a:avLst/>
            </a:prstGeom>
            <a:solidFill>
              <a:srgbClr val="1B6114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>
              <a:extLst>
                <a:ext uri="{FF2B5EF4-FFF2-40B4-BE49-F238E27FC236}">
                  <a16:creationId xmlns:a16="http://schemas.microsoft.com/office/drawing/2014/main" id="{79000071-64B6-1DD2-B6A4-41B66D71BBF7}"/>
                </a:ext>
              </a:extLst>
            </p:cNvPr>
            <p:cNvSpPr/>
            <p:nvPr/>
          </p:nvSpPr>
          <p:spPr>
            <a:xfrm>
              <a:off x="241300" y="55563"/>
              <a:ext cx="5553421" cy="52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GT </a:t>
              </a:r>
              <a:r>
                <a:rPr lang="pt-BR" sz="2800" b="1" dirty="0">
                  <a:solidFill>
                    <a:schemeClr val="lt1"/>
                  </a:solidFill>
                </a:rPr>
                <a:t>Emissões Atmosféricas</a:t>
              </a:r>
              <a:endParaRPr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25">
            <a:extLst>
              <a:ext uri="{FF2B5EF4-FFF2-40B4-BE49-F238E27FC236}">
                <a16:creationId xmlns:a16="http://schemas.microsoft.com/office/drawing/2014/main" id="{F3D4D3CB-B758-1558-48FF-98F8AB14B0B3}"/>
              </a:ext>
            </a:extLst>
          </p:cNvPr>
          <p:cNvSpPr txBox="1"/>
          <p:nvPr/>
        </p:nvSpPr>
        <p:spPr>
          <a:xfrm>
            <a:off x="363904" y="1246698"/>
            <a:ext cx="860070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Líder: José </a:t>
            </a:r>
            <a:r>
              <a:rPr lang="pt-BR" dirty="0"/>
              <a:t>Bichara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Contato: </a:t>
            </a:r>
            <a:r>
              <a:rPr lang="pt-BR" dirty="0"/>
              <a:t>jose.bichara@atmosplan.com.br</a:t>
            </a: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>
            <a:extLst>
              <a:ext uri="{FF2B5EF4-FFF2-40B4-BE49-F238E27FC236}">
                <a16:creationId xmlns:a16="http://schemas.microsoft.com/office/drawing/2014/main" id="{CCE83666-876F-A080-076C-AF073C571559}"/>
              </a:ext>
            </a:extLst>
          </p:cNvPr>
          <p:cNvSpPr txBox="1"/>
          <p:nvPr/>
        </p:nvSpPr>
        <p:spPr>
          <a:xfrm>
            <a:off x="323850" y="2341481"/>
            <a:ext cx="851648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dirty="0"/>
              <a:t>O grupo foi  formado e está buscando temas para trabalhar no GT.</a:t>
            </a:r>
          </a:p>
        </p:txBody>
      </p:sp>
    </p:spTree>
    <p:extLst>
      <p:ext uri="{BB962C8B-B14F-4D97-AF65-F5344CB8AC3E}">
        <p14:creationId xmlns:p14="http://schemas.microsoft.com/office/powerpoint/2010/main" val="15086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952</Words>
  <Application>Microsoft Office PowerPoint</Application>
  <PresentationFormat>Apresentação na tela (4:3)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Helvetica Neue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Alexei von Zuben</dc:creator>
  <cp:lastModifiedBy>Cinthya Hayane</cp:lastModifiedBy>
  <cp:revision>15</cp:revision>
  <dcterms:modified xsi:type="dcterms:W3CDTF">2026-05-22T15:31:39Z</dcterms:modified>
</cp:coreProperties>
</file>